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CFA1-DED7-4632-878F-BBF9D13E0E55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0350E-67FA-4400-8376-FE90667DA3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CFA1-DED7-4632-878F-BBF9D13E0E55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350E-67FA-4400-8376-FE90667DA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CFA1-DED7-4632-878F-BBF9D13E0E55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350E-67FA-4400-8376-FE90667DA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CFA1-DED7-4632-878F-BBF9D13E0E55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0350E-67FA-4400-8376-FE90667DA3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CFA1-DED7-4632-878F-BBF9D13E0E55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0350E-67FA-4400-8376-FE90667DA3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CFA1-DED7-4632-878F-BBF9D13E0E55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0350E-67FA-4400-8376-FE90667DA3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CFA1-DED7-4632-878F-BBF9D13E0E55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0350E-67FA-4400-8376-FE90667DA3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CFA1-DED7-4632-878F-BBF9D13E0E55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0350E-67FA-4400-8376-FE90667DA3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CFA1-DED7-4632-878F-BBF9D13E0E55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0350E-67FA-4400-8376-FE90667DA3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CFA1-DED7-4632-878F-BBF9D13E0E55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0350E-67FA-4400-8376-FE90667DA3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CFA1-DED7-4632-878F-BBF9D13E0E55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0350E-67FA-4400-8376-FE90667DA3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E35CFA1-DED7-4632-878F-BBF9D13E0E55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730350E-67FA-4400-8376-FE90667DA3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972" y="332656"/>
            <a:ext cx="7543800" cy="2152650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Европейский Суд по правам человека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5"/>
            <a:ext cx="7620000" cy="284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7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2584876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08920"/>
            <a:ext cx="4658856" cy="1440160"/>
          </a:xfrm>
        </p:spPr>
        <p:txBody>
          <a:bodyPr/>
          <a:lstStyle/>
          <a:p>
            <a:r>
              <a:rPr lang="ru-RU" dirty="0">
                <a:effectLst/>
              </a:rPr>
              <a:t>Европейская конвенция о защите прав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73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6033583" cy="39910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5445224"/>
            <a:ext cx="6624736" cy="914400"/>
          </a:xfrm>
        </p:spPr>
        <p:txBody>
          <a:bodyPr/>
          <a:lstStyle/>
          <a:p>
            <a:r>
              <a:rPr lang="ru-RU" sz="4400" dirty="0" smtClean="0">
                <a:effectLst/>
              </a:rPr>
              <a:t>Дворец прав человека в</a:t>
            </a:r>
            <a:br>
              <a:rPr lang="ru-RU" sz="4400" dirty="0" smtClean="0">
                <a:effectLst/>
              </a:rPr>
            </a:br>
            <a:r>
              <a:rPr lang="ru-RU" sz="4400" dirty="0">
                <a:effectLst/>
              </a:rPr>
              <a:t> </a:t>
            </a:r>
            <a:r>
              <a:rPr lang="ru-RU" sz="4400" dirty="0" smtClean="0">
                <a:effectLst/>
              </a:rPr>
              <a:t>          Страсбурге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1412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6069026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543800" cy="914400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Обращение в Европейский Суд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595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64704"/>
            <a:ext cx="6900240" cy="56886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Предметом </a:t>
            </a:r>
            <a:r>
              <a:rPr lang="ru-RU" sz="2400" dirty="0">
                <a:effectLst/>
              </a:rPr>
              <a:t>жалобы могут быть только права, гарантируемые Конвенцией или ее </a:t>
            </a:r>
            <a:r>
              <a:rPr lang="ru-RU" sz="2400" dirty="0" smtClean="0">
                <a:effectLst/>
              </a:rPr>
              <a:t>Протоколами;</a:t>
            </a:r>
          </a:p>
          <a:p>
            <a:r>
              <a:rPr lang="ru-RU" sz="2400" dirty="0" smtClean="0">
                <a:effectLst/>
              </a:rPr>
              <a:t>Исчерпание всех </a:t>
            </a:r>
            <a:r>
              <a:rPr lang="ru-RU" sz="2400" dirty="0">
                <a:effectLst/>
              </a:rPr>
              <a:t>внутригосударственных средств </a:t>
            </a:r>
            <a:r>
              <a:rPr lang="ru-RU" sz="2400" dirty="0" smtClean="0">
                <a:effectLst/>
              </a:rPr>
              <a:t>защиты;</a:t>
            </a:r>
          </a:p>
          <a:p>
            <a:r>
              <a:rPr lang="ru-RU" sz="2400" dirty="0" smtClean="0">
                <a:effectLst/>
              </a:rPr>
              <a:t>Не более </a:t>
            </a:r>
            <a:r>
              <a:rPr lang="ru-RU" sz="2400" dirty="0">
                <a:effectLst/>
              </a:rPr>
              <a:t>шести </a:t>
            </a:r>
            <a:r>
              <a:rPr lang="ru-RU" sz="2400" dirty="0" smtClean="0">
                <a:effectLst/>
              </a:rPr>
              <a:t>месяцев с даты вынесения </a:t>
            </a:r>
            <a:r>
              <a:rPr lang="ru-RU" sz="2400" dirty="0">
                <a:effectLst/>
              </a:rPr>
              <a:t>национальными органами окончательного решения по Вашему </a:t>
            </a:r>
            <a:r>
              <a:rPr lang="ru-RU" sz="2400" dirty="0" smtClean="0">
                <a:effectLst/>
              </a:rPr>
              <a:t>делу;</a:t>
            </a:r>
          </a:p>
          <a:p>
            <a:r>
              <a:rPr lang="ru-RU" sz="2400" dirty="0" smtClean="0">
                <a:effectLst/>
              </a:rPr>
              <a:t>Вы </a:t>
            </a:r>
            <a:r>
              <a:rPr lang="ru-RU" sz="2400" dirty="0">
                <a:effectLst/>
              </a:rPr>
              <a:t>являетесь жертвой нарушения со стороны Государства, ратифицировавшего Конвенцию по правам человека или соответствующий протокол к </a:t>
            </a:r>
            <a:r>
              <a:rPr lang="ru-RU" sz="2400" dirty="0" smtClean="0">
                <a:effectLst/>
              </a:rPr>
              <a:t>ней; </a:t>
            </a:r>
          </a:p>
          <a:p>
            <a:r>
              <a:rPr lang="ru-RU" sz="2400" dirty="0">
                <a:effectLst/>
              </a:rPr>
              <a:t>Н</a:t>
            </a:r>
            <a:r>
              <a:rPr lang="ru-RU" sz="2400" dirty="0" smtClean="0">
                <a:effectLst/>
              </a:rPr>
              <a:t>арушение </a:t>
            </a:r>
            <a:r>
              <a:rPr lang="ru-RU" sz="2400" dirty="0">
                <a:effectLst/>
              </a:rPr>
              <a:t>Ваших прав произошло уже после даты ратификации </a:t>
            </a:r>
            <a:r>
              <a:rPr lang="ru-RU" sz="2400" dirty="0" smtClean="0">
                <a:effectLst/>
              </a:rPr>
              <a:t>Конвенции.</a:t>
            </a:r>
            <a:endParaRPr lang="ru-RU" sz="2400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95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43" y="757650"/>
            <a:ext cx="77865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Кассация </a:t>
            </a:r>
            <a:endParaRPr lang="ru-RU" sz="4800" dirty="0" smtClean="0"/>
          </a:p>
          <a:p>
            <a:r>
              <a:rPr lang="ru-RU" sz="2400" dirty="0" smtClean="0"/>
              <a:t>форма </a:t>
            </a:r>
            <a:r>
              <a:rPr lang="ru-RU" sz="2400" dirty="0"/>
              <a:t>обжалования и опротестования в вышестоящий суд и проверки этим судом законности и обоснованности решений, приговоров, определений и постановлений суда, не вступивших в законную силу.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44" y="3712305"/>
            <a:ext cx="336037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1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996952"/>
            <a:ext cx="775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3099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129</TotalTime>
  <Words>115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Европейский Суд по правам человека </vt:lpstr>
      <vt:lpstr>Европейская конвенция о защите прав человека</vt:lpstr>
      <vt:lpstr>Дворец прав человека в            Страсбурге</vt:lpstr>
      <vt:lpstr>Обращение в Европейский Суд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Европейский Суд по правам человека</dc:title>
  <dc:creator>Katherine</dc:creator>
  <cp:lastModifiedBy>Katherine</cp:lastModifiedBy>
  <cp:revision>10</cp:revision>
  <dcterms:created xsi:type="dcterms:W3CDTF">2013-09-16T17:30:34Z</dcterms:created>
  <dcterms:modified xsi:type="dcterms:W3CDTF">2013-09-17T04:52:18Z</dcterms:modified>
</cp:coreProperties>
</file>