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3A050-EBB0-48A7-9E48-1CFB8E4A1577}" type="datetimeFigureOut">
              <a:rPr lang="uk-UA" smtClean="0"/>
              <a:t>23.02.2015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C606B-95E3-48E3-A1D8-38616ED7BBFE}" type="slidenum">
              <a:rPr lang="uk-UA" smtClean="0"/>
              <a:t>‹#›</a:t>
            </a:fld>
            <a:endParaRPr lang="uk-UA"/>
          </a:p>
        </p:txBody>
      </p:sp>
    </p:spTree>
    <p:extLst>
      <p:ext uri="{BB962C8B-B14F-4D97-AF65-F5344CB8AC3E}">
        <p14:creationId xmlns:p14="http://schemas.microsoft.com/office/powerpoint/2010/main" val="262934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3FC606B-95E3-48E3-A1D8-38616ED7BBFE}" type="slidenum">
              <a:rPr lang="uk-UA" smtClean="0"/>
              <a:t>6</a:t>
            </a:fld>
            <a:endParaRPr lang="uk-UA"/>
          </a:p>
        </p:txBody>
      </p:sp>
    </p:spTree>
    <p:extLst>
      <p:ext uri="{BB962C8B-B14F-4D97-AF65-F5344CB8AC3E}">
        <p14:creationId xmlns:p14="http://schemas.microsoft.com/office/powerpoint/2010/main" val="393864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612" y="27857"/>
            <a:ext cx="7128792" cy="3323987"/>
          </a:xfrm>
          <a:prstGeom prst="rect">
            <a:avLst/>
          </a:prstGeom>
          <a:noFill/>
        </p:spPr>
        <p:txBody>
          <a:bodyPr wrap="square" rtlCol="0">
            <a:spAutoFit/>
          </a:bodyPr>
          <a:lstStyle/>
          <a:p>
            <a:pPr algn="just"/>
            <a:r>
              <a:rPr lang="ru-RU" sz="2400" b="1" dirty="0" err="1">
                <a:solidFill>
                  <a:srgbClr val="0070C0"/>
                </a:solidFill>
              </a:rPr>
              <a:t>Говорять</a:t>
            </a:r>
            <a:r>
              <a:rPr lang="ru-RU" sz="2400" b="1" dirty="0">
                <a:solidFill>
                  <a:srgbClr val="0070C0"/>
                </a:solidFill>
              </a:rPr>
              <a:t>: «Краса </a:t>
            </a:r>
            <a:r>
              <a:rPr lang="ru-RU" sz="2400" b="1" dirty="0" err="1">
                <a:solidFill>
                  <a:srgbClr val="0070C0"/>
                </a:solidFill>
              </a:rPr>
              <a:t>врятує</a:t>
            </a:r>
            <a:r>
              <a:rPr lang="ru-RU" sz="2400" b="1" dirty="0">
                <a:solidFill>
                  <a:srgbClr val="0070C0"/>
                </a:solidFill>
              </a:rPr>
              <a:t> </a:t>
            </a:r>
            <a:r>
              <a:rPr lang="ru-RU" sz="2400" b="1" dirty="0" err="1">
                <a:solidFill>
                  <a:srgbClr val="0070C0"/>
                </a:solidFill>
              </a:rPr>
              <a:t>світ</a:t>
            </a:r>
            <a:r>
              <a:rPr lang="ru-RU" sz="2400" b="1" dirty="0">
                <a:solidFill>
                  <a:srgbClr val="0070C0"/>
                </a:solidFill>
              </a:rPr>
              <a:t>!» Я б </a:t>
            </a:r>
            <a:r>
              <a:rPr lang="uk-UA" sz="2400" b="1" dirty="0">
                <a:solidFill>
                  <a:srgbClr val="0070C0"/>
                </a:solidFill>
              </a:rPr>
              <a:t>радже сказала, що </a:t>
            </a:r>
            <a:r>
              <a:rPr lang="ru-RU" sz="2400" b="1" dirty="0">
                <a:solidFill>
                  <a:srgbClr val="0070C0"/>
                </a:solidFill>
              </a:rPr>
              <a:t>: «</a:t>
            </a:r>
            <a:r>
              <a:rPr lang="uk-UA" sz="2400" b="1" dirty="0">
                <a:solidFill>
                  <a:srgbClr val="0070C0"/>
                </a:solidFill>
              </a:rPr>
              <a:t>Д</a:t>
            </a:r>
            <a:r>
              <a:rPr lang="ru-RU" sz="2400" b="1" dirty="0" err="1">
                <a:solidFill>
                  <a:srgbClr val="0070C0"/>
                </a:solidFill>
              </a:rPr>
              <a:t>оброта</a:t>
            </a:r>
            <a:r>
              <a:rPr lang="ru-RU" sz="2400" b="1" dirty="0">
                <a:solidFill>
                  <a:srgbClr val="0070C0"/>
                </a:solidFill>
              </a:rPr>
              <a:t> </a:t>
            </a:r>
            <a:r>
              <a:rPr lang="ru-RU" sz="2400" b="1" dirty="0" err="1">
                <a:solidFill>
                  <a:srgbClr val="0070C0"/>
                </a:solidFill>
              </a:rPr>
              <a:t>вряту</a:t>
            </a:r>
            <a:r>
              <a:rPr lang="uk-UA" sz="2400" b="1" dirty="0">
                <a:solidFill>
                  <a:srgbClr val="0070C0"/>
                </a:solidFill>
              </a:rPr>
              <a:t>є</a:t>
            </a:r>
            <a:r>
              <a:rPr lang="ru-RU" sz="2400" b="1" dirty="0">
                <a:solidFill>
                  <a:srgbClr val="0070C0"/>
                </a:solidFill>
              </a:rPr>
              <a:t> </a:t>
            </a:r>
            <a:r>
              <a:rPr lang="ru-RU" sz="2400" b="1" dirty="0" err="1">
                <a:solidFill>
                  <a:srgbClr val="0070C0"/>
                </a:solidFill>
              </a:rPr>
              <a:t>світ</a:t>
            </a:r>
            <a:r>
              <a:rPr lang="ru-RU" sz="2400" b="1" dirty="0">
                <a:solidFill>
                  <a:srgbClr val="0070C0"/>
                </a:solidFill>
              </a:rPr>
              <a:t>!» </a:t>
            </a:r>
            <a:r>
              <a:rPr lang="ru-RU" sz="2400" b="1" dirty="0" err="1">
                <a:solidFill>
                  <a:srgbClr val="0070C0"/>
                </a:solidFill>
              </a:rPr>
              <a:t>Етимологія</a:t>
            </a:r>
            <a:r>
              <a:rPr lang="ru-RU" sz="2400" b="1" dirty="0">
                <a:solidFill>
                  <a:srgbClr val="0070C0"/>
                </a:solidFill>
              </a:rPr>
              <a:t> слова «</a:t>
            </a:r>
            <a:r>
              <a:rPr lang="ru-RU" sz="2400" b="1" dirty="0" err="1">
                <a:solidFill>
                  <a:srgbClr val="0070C0"/>
                </a:solidFill>
              </a:rPr>
              <a:t>добрий</a:t>
            </a:r>
            <a:r>
              <a:rPr lang="ru-RU" sz="2400" b="1" dirty="0">
                <a:solidFill>
                  <a:srgbClr val="0070C0"/>
                </a:solidFill>
              </a:rPr>
              <a:t>» </a:t>
            </a:r>
            <a:r>
              <a:rPr lang="ru-RU" sz="2400" b="1" dirty="0" err="1">
                <a:solidFill>
                  <a:srgbClr val="0070C0"/>
                </a:solidFill>
              </a:rPr>
              <a:t>мінялася</a:t>
            </a:r>
            <a:r>
              <a:rPr lang="ru-RU" sz="2400" b="1" dirty="0">
                <a:solidFill>
                  <a:srgbClr val="0070C0"/>
                </a:solidFill>
              </a:rPr>
              <a:t>. Були </a:t>
            </a:r>
            <a:r>
              <a:rPr lang="ru-RU" sz="2400" b="1" dirty="0" err="1">
                <a:solidFill>
                  <a:srgbClr val="0070C0"/>
                </a:solidFill>
              </a:rPr>
              <a:t>часи</a:t>
            </a:r>
            <a:r>
              <a:rPr lang="ru-RU" sz="2400" b="1" dirty="0">
                <a:solidFill>
                  <a:srgbClr val="0070C0"/>
                </a:solidFill>
              </a:rPr>
              <a:t>, коли </a:t>
            </a:r>
            <a:r>
              <a:rPr lang="ru-RU" sz="2400" b="1" dirty="0" err="1">
                <a:solidFill>
                  <a:srgbClr val="0070C0"/>
                </a:solidFill>
              </a:rPr>
              <a:t>слов'яни</a:t>
            </a:r>
            <a:r>
              <a:rPr lang="ru-RU" sz="2400" b="1" dirty="0">
                <a:solidFill>
                  <a:srgbClr val="0070C0"/>
                </a:solidFill>
              </a:rPr>
              <a:t> </a:t>
            </a:r>
            <a:r>
              <a:rPr lang="ru-RU" sz="2400" b="1" dirty="0" err="1">
                <a:solidFill>
                  <a:srgbClr val="0070C0"/>
                </a:solidFill>
              </a:rPr>
              <a:t>цим</a:t>
            </a:r>
            <a:r>
              <a:rPr lang="ru-RU" sz="2400" b="1" dirty="0">
                <a:solidFill>
                  <a:srgbClr val="0070C0"/>
                </a:solidFill>
              </a:rPr>
              <a:t> словом </a:t>
            </a:r>
            <a:r>
              <a:rPr lang="ru-RU" sz="2400" b="1" dirty="0" err="1">
                <a:solidFill>
                  <a:srgbClr val="0070C0"/>
                </a:solidFill>
              </a:rPr>
              <a:t>оцінювали</a:t>
            </a:r>
            <a:r>
              <a:rPr lang="ru-RU" sz="2400" b="1" dirty="0">
                <a:solidFill>
                  <a:srgbClr val="0070C0"/>
                </a:solidFill>
              </a:rPr>
              <a:t> </a:t>
            </a:r>
            <a:r>
              <a:rPr lang="ru-RU" sz="2400" b="1" dirty="0" err="1">
                <a:solidFill>
                  <a:srgbClr val="0070C0"/>
                </a:solidFill>
              </a:rPr>
              <a:t>зовнішність</a:t>
            </a:r>
            <a:r>
              <a:rPr lang="ru-RU" sz="2400" b="1" dirty="0">
                <a:solidFill>
                  <a:srgbClr val="0070C0"/>
                </a:solidFill>
              </a:rPr>
              <a:t> і красу </a:t>
            </a:r>
            <a:r>
              <a:rPr lang="ru-RU" sz="2400" b="1" dirty="0" err="1">
                <a:solidFill>
                  <a:srgbClr val="0070C0"/>
                </a:solidFill>
              </a:rPr>
              <a:t>людини</a:t>
            </a:r>
            <a:r>
              <a:rPr lang="ru-RU" sz="2400" b="1" dirty="0">
                <a:solidFill>
                  <a:srgbClr val="0070C0"/>
                </a:solidFill>
              </a:rPr>
              <a:t>. Тому краса і доброта — </a:t>
            </a:r>
            <a:r>
              <a:rPr lang="ru-RU" sz="2400" b="1" dirty="0" err="1">
                <a:solidFill>
                  <a:srgbClr val="0070C0"/>
                </a:solidFill>
              </a:rPr>
              <a:t>це</a:t>
            </a:r>
            <a:r>
              <a:rPr lang="ru-RU" sz="2400" b="1" dirty="0">
                <a:solidFill>
                  <a:srgbClr val="0070C0"/>
                </a:solidFill>
              </a:rPr>
              <a:t> слова </a:t>
            </a:r>
            <a:r>
              <a:rPr lang="ru-RU" sz="2400" b="1" dirty="0" err="1">
                <a:solidFill>
                  <a:srgbClr val="0070C0"/>
                </a:solidFill>
              </a:rPr>
              <a:t>дуже</a:t>
            </a:r>
            <a:r>
              <a:rPr lang="ru-RU" sz="2400" b="1" dirty="0">
                <a:solidFill>
                  <a:srgbClr val="0070C0"/>
                </a:solidFill>
              </a:rPr>
              <a:t> </a:t>
            </a:r>
            <a:r>
              <a:rPr lang="ru-RU" sz="2400" b="1" dirty="0" err="1">
                <a:solidFill>
                  <a:srgbClr val="0070C0"/>
                </a:solidFill>
              </a:rPr>
              <a:t>близькі</a:t>
            </a:r>
            <a:r>
              <a:rPr lang="ru-RU" sz="2400" b="1" dirty="0">
                <a:solidFill>
                  <a:srgbClr val="0070C0"/>
                </a:solidFill>
              </a:rPr>
              <a:t>: добра </a:t>
            </a:r>
            <a:r>
              <a:rPr lang="ru-RU" sz="2400" b="1" dirty="0" err="1">
                <a:solidFill>
                  <a:srgbClr val="0070C0"/>
                </a:solidFill>
              </a:rPr>
              <a:t>людина</a:t>
            </a:r>
            <a:r>
              <a:rPr lang="ru-RU" sz="2400" b="1" dirty="0">
                <a:solidFill>
                  <a:srgbClr val="0070C0"/>
                </a:solidFill>
              </a:rPr>
              <a:t> </a:t>
            </a:r>
            <a:r>
              <a:rPr lang="ru-RU" sz="2400" b="1" dirty="0" err="1">
                <a:solidFill>
                  <a:srgbClr val="0070C0"/>
                </a:solidFill>
              </a:rPr>
              <a:t>завжди</a:t>
            </a:r>
            <a:r>
              <a:rPr lang="ru-RU" sz="2400" b="1" dirty="0">
                <a:solidFill>
                  <a:srgbClr val="0070C0"/>
                </a:solidFill>
              </a:rPr>
              <a:t> красива.</a:t>
            </a:r>
            <a:r>
              <a:rPr lang="uk-UA" sz="2400" b="1" dirty="0">
                <a:solidFill>
                  <a:srgbClr val="0070C0"/>
                </a:solidFill>
              </a:rPr>
              <a:t> Тому саме ми вирішили зайнятися доброчинністю.  </a:t>
            </a:r>
          </a:p>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3"/>
            <a:ext cx="6192688"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4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6216" y="332656"/>
            <a:ext cx="226857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МЕТА:</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539552" y="1628800"/>
            <a:ext cx="8136904" cy="4308872"/>
          </a:xfrm>
          <a:prstGeom prst="rect">
            <a:avLst/>
          </a:prstGeom>
          <a:noFill/>
        </p:spPr>
        <p:txBody>
          <a:bodyPr wrap="square" rtlCol="0">
            <a:spAutoFit/>
          </a:bodyPr>
          <a:lstStyle/>
          <a:p>
            <a:pPr algn="just"/>
            <a:r>
              <a:rPr lang="uk-UA" sz="3200" dirty="0">
                <a:solidFill>
                  <a:schemeClr val="tx2">
                    <a:lumMod val="60000"/>
                    <a:lumOff val="40000"/>
                  </a:schemeClr>
                </a:solidFill>
                <a:latin typeface="Times New Roman" panose="02020603050405020304" pitchFamily="18" charset="0"/>
                <a:cs typeface="Times New Roman" panose="02020603050405020304" pitchFamily="18" charset="0"/>
              </a:rPr>
              <a:t>Ми зробили цей проект з метою популяризації духовних, моральних цінностей,  консолідації зусиль, спрямованих на внутрішній саморозвиток особистості, здатної забезпечити країні гідне місце у цивілізованому світі, сприяння формуванню громадської позиції та соціально-правової активності учнівської молоді. </a:t>
            </a:r>
          </a:p>
          <a:p>
            <a:endParaRPr lang="uk-UA" dirty="0"/>
          </a:p>
        </p:txBody>
      </p:sp>
    </p:spTree>
    <p:extLst>
      <p:ext uri="{BB962C8B-B14F-4D97-AF65-F5344CB8AC3E}">
        <p14:creationId xmlns:p14="http://schemas.microsoft.com/office/powerpoint/2010/main" val="376353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3111750"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ЗАДАЧІ:</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Box 2"/>
          <p:cNvSpPr txBox="1"/>
          <p:nvPr/>
        </p:nvSpPr>
        <p:spPr>
          <a:xfrm>
            <a:off x="323528" y="1556792"/>
            <a:ext cx="8424936" cy="4247317"/>
          </a:xfrm>
          <a:prstGeom prst="rect">
            <a:avLst/>
          </a:prstGeom>
          <a:noFill/>
        </p:spPr>
        <p:txBody>
          <a:bodyPr wrap="square" rtlCol="0">
            <a:spAutoFit/>
          </a:bodyPr>
          <a:lstStyle/>
          <a:p>
            <a:pPr algn="just"/>
            <a:r>
              <a:rPr lang="uk-UA" dirty="0"/>
              <a:t> </a:t>
            </a:r>
            <a:r>
              <a:rPr lang="uk-UA" sz="2800" dirty="0">
                <a:solidFill>
                  <a:schemeClr val="accent2">
                    <a:lumMod val="50000"/>
                  </a:schemeClr>
                </a:solidFill>
              </a:rPr>
              <a:t>Основними завданнями цього проекту для нас стали: створення умов для виховання високих моральних якостей, формування громадянина, здатного до свідомого вибору, підвищення правової культури учнів. Також пропаганда системи етичних норм, утвердження патріотизму, духовності, поширення кращого досвіду благодійної діяльності учнівських колективів. </a:t>
            </a:r>
          </a:p>
          <a:p>
            <a:endParaRPr lang="uk-UA" dirty="0"/>
          </a:p>
        </p:txBody>
      </p:sp>
    </p:spTree>
    <p:extLst>
      <p:ext uri="{BB962C8B-B14F-4D97-AF65-F5344CB8AC3E}">
        <p14:creationId xmlns:p14="http://schemas.microsoft.com/office/powerpoint/2010/main" val="162303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160" y="260648"/>
            <a:ext cx="6490880"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ЕТАПИ РЕАЛІЗАЦІЇ:</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54140" y="1412776"/>
            <a:ext cx="8280920" cy="5293757"/>
          </a:xfrm>
          <a:prstGeom prst="rect">
            <a:avLst/>
          </a:prstGeom>
          <a:noFill/>
        </p:spPr>
        <p:txBody>
          <a:bodyPr wrap="square" rtlCol="0">
            <a:spAutoFit/>
          </a:bodyPr>
          <a:lstStyle/>
          <a:p>
            <a:pPr algn="just"/>
            <a:r>
              <a:rPr lang="uk-UA" sz="2600" b="1" dirty="0"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rPr>
              <a:t>1.</a:t>
            </a:r>
            <a:r>
              <a:rPr lang="uk-UA"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600" b="1" dirty="0"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rPr>
              <a:t>Пошуковий етап </a:t>
            </a:r>
            <a:r>
              <a:rPr lang="uk-UA"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вибір притулку, зв’язок з керівництвом притулку, обумовлення проведення акції, створення ініціативної команди з учнів школи);</a:t>
            </a:r>
          </a:p>
          <a:p>
            <a:pPr algn="just"/>
            <a:r>
              <a:rPr lang="uk-UA" sz="2600" b="1" dirty="0"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rPr>
              <a:t>2. Конкурсний  етап </a:t>
            </a:r>
            <a:r>
              <a:rPr lang="uk-UA"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скликання старостату, обумовлення  конкурсних вимог до акції, оповіщення класних керівників та батьків, проведення благодійної акції «Тварина – друг людини!»);</a:t>
            </a:r>
          </a:p>
          <a:p>
            <a:pPr algn="just"/>
            <a:r>
              <a:rPr lang="uk-UA" sz="2600" b="1" dirty="0"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rPr>
              <a:t>3. Підсумковий етап </a:t>
            </a:r>
            <a:r>
              <a:rPr lang="uk-UA"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підрахунок зібраних коштів, закупівля їжі та іншого приладдя, організація відвідування притулку для тварин, нагородження активістів школи у акції);</a:t>
            </a:r>
            <a:endParaRPr lang="uk-UA"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9583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63449462"/>
              </p:ext>
            </p:extLst>
          </p:nvPr>
        </p:nvGraphicFramePr>
        <p:xfrm>
          <a:off x="539552" y="260648"/>
          <a:ext cx="8352927" cy="6408711"/>
        </p:xfrm>
        <a:graphic>
          <a:graphicData uri="http://schemas.openxmlformats.org/drawingml/2006/table">
            <a:tbl>
              <a:tblPr firstRow="1" bandRow="1">
                <a:tableStyleId>{00A15C55-8517-42AA-B614-E9B94910E393}</a:tableStyleId>
              </a:tblPr>
              <a:tblGrid>
                <a:gridCol w="2784309"/>
                <a:gridCol w="2784309"/>
                <a:gridCol w="2784309"/>
              </a:tblGrid>
              <a:tr h="635340">
                <a:tc>
                  <a:txBody>
                    <a:bodyPr/>
                    <a:lstStyle/>
                    <a:p>
                      <a:r>
                        <a:rPr lang="uk-UA" dirty="0" smtClean="0"/>
                        <a:t>Захід</a:t>
                      </a:r>
                      <a:endParaRPr lang="uk-UA" dirty="0"/>
                    </a:p>
                  </a:txBody>
                  <a:tcPr/>
                </a:tc>
                <a:tc>
                  <a:txBody>
                    <a:bodyPr/>
                    <a:lstStyle/>
                    <a:p>
                      <a:r>
                        <a:rPr lang="uk-UA" dirty="0" smtClean="0"/>
                        <a:t>Термін виконання</a:t>
                      </a:r>
                      <a:endParaRPr lang="uk-UA" dirty="0"/>
                    </a:p>
                  </a:txBody>
                  <a:tcPr/>
                </a:tc>
                <a:tc>
                  <a:txBody>
                    <a:bodyPr/>
                    <a:lstStyle/>
                    <a:p>
                      <a:r>
                        <a:rPr lang="uk-UA" dirty="0" smtClean="0"/>
                        <a:t>Відповідальний</a:t>
                      </a:r>
                      <a:endParaRPr lang="uk-UA" dirty="0"/>
                    </a:p>
                  </a:txBody>
                  <a:tcPr/>
                </a:tc>
              </a:tr>
              <a:tr h="1337676">
                <a:tc>
                  <a:txBody>
                    <a:bodyPr/>
                    <a:lstStyle/>
                    <a:p>
                      <a:r>
                        <a:rPr lang="uk-UA" dirty="0" smtClean="0">
                          <a:solidFill>
                            <a:schemeClr val="accent4">
                              <a:lumMod val="50000"/>
                            </a:schemeClr>
                          </a:solidFill>
                        </a:rPr>
                        <a:t>Показ документального фільму «Друзі наші менші»</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Листопад 2014</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Психолог </a:t>
                      </a:r>
                    </a:p>
                    <a:p>
                      <a:pPr algn="ctr"/>
                      <a:r>
                        <a:rPr lang="uk-UA" dirty="0" err="1" smtClean="0">
                          <a:solidFill>
                            <a:schemeClr val="accent4">
                              <a:lumMod val="50000"/>
                            </a:schemeClr>
                          </a:solidFill>
                        </a:rPr>
                        <a:t>Московченко</a:t>
                      </a:r>
                      <a:r>
                        <a:rPr lang="uk-UA" baseline="0" dirty="0" smtClean="0">
                          <a:solidFill>
                            <a:schemeClr val="accent4">
                              <a:lumMod val="50000"/>
                            </a:schemeClr>
                          </a:solidFill>
                        </a:rPr>
                        <a:t> В.В.  </a:t>
                      </a:r>
                      <a:endParaRPr lang="uk-UA" dirty="0">
                        <a:solidFill>
                          <a:schemeClr val="accent4">
                            <a:lumMod val="50000"/>
                          </a:schemeClr>
                        </a:solidFill>
                      </a:endParaRPr>
                    </a:p>
                  </a:txBody>
                  <a:tcPr/>
                </a:tc>
              </a:tr>
              <a:tr h="1027123">
                <a:tc>
                  <a:txBody>
                    <a:bodyPr/>
                    <a:lstStyle/>
                    <a:p>
                      <a:r>
                        <a:rPr lang="uk-UA" dirty="0" smtClean="0">
                          <a:solidFill>
                            <a:schemeClr val="accent4">
                              <a:lumMod val="50000"/>
                            </a:schemeClr>
                          </a:solidFill>
                        </a:rPr>
                        <a:t>Благодійна акція по збору коштів « Тварина – друг людини »</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Листопад 2014</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педагог-організатор Васенкова Т.В.          </a:t>
                      </a:r>
                      <a:endParaRPr lang="uk-UA" dirty="0">
                        <a:solidFill>
                          <a:schemeClr val="accent4">
                            <a:lumMod val="50000"/>
                          </a:schemeClr>
                        </a:solidFill>
                      </a:endParaRPr>
                    </a:p>
                  </a:txBody>
                  <a:tcPr/>
                </a:tc>
              </a:tr>
              <a:tr h="718986">
                <a:tc>
                  <a:txBody>
                    <a:bodyPr/>
                    <a:lstStyle/>
                    <a:p>
                      <a:r>
                        <a:rPr lang="uk-UA" dirty="0" smtClean="0">
                          <a:solidFill>
                            <a:schemeClr val="accent4">
                              <a:lumMod val="50000"/>
                            </a:schemeClr>
                          </a:solidFill>
                        </a:rPr>
                        <a:t>Виставка малюнків «Моя хатня тваринка»</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Грудень 2014</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Вчитель ОБМ</a:t>
                      </a:r>
                    </a:p>
                    <a:p>
                      <a:pPr algn="ctr"/>
                      <a:r>
                        <a:rPr lang="uk-UA" dirty="0" smtClean="0">
                          <a:solidFill>
                            <a:schemeClr val="accent4">
                              <a:lumMod val="50000"/>
                            </a:schemeClr>
                          </a:solidFill>
                        </a:rPr>
                        <a:t>Іванова Л.В.  </a:t>
                      </a:r>
                      <a:endParaRPr lang="uk-UA" dirty="0">
                        <a:solidFill>
                          <a:schemeClr val="accent4">
                            <a:lumMod val="50000"/>
                          </a:schemeClr>
                        </a:solidFill>
                      </a:endParaRPr>
                    </a:p>
                  </a:txBody>
                  <a:tcPr/>
                </a:tc>
              </a:tr>
              <a:tr h="1027123">
                <a:tc>
                  <a:txBody>
                    <a:bodyPr/>
                    <a:lstStyle/>
                    <a:p>
                      <a:r>
                        <a:rPr lang="uk-UA" dirty="0" smtClean="0">
                          <a:solidFill>
                            <a:schemeClr val="accent4">
                              <a:lumMod val="50000"/>
                            </a:schemeClr>
                          </a:solidFill>
                        </a:rPr>
                        <a:t>Відвідування притулку для тварин</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Грудень 2014</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Заступник</a:t>
                      </a:r>
                      <a:r>
                        <a:rPr lang="uk-UA" baseline="0" dirty="0" smtClean="0">
                          <a:solidFill>
                            <a:schemeClr val="accent4">
                              <a:lumMod val="50000"/>
                            </a:schemeClr>
                          </a:solidFill>
                        </a:rPr>
                        <a:t> директора з ВР</a:t>
                      </a:r>
                    </a:p>
                    <a:p>
                      <a:pPr algn="ctr"/>
                      <a:r>
                        <a:rPr lang="uk-UA" baseline="0" dirty="0" err="1" smtClean="0">
                          <a:solidFill>
                            <a:schemeClr val="accent4">
                              <a:lumMod val="50000"/>
                            </a:schemeClr>
                          </a:solidFill>
                        </a:rPr>
                        <a:t>Капустянська</a:t>
                      </a:r>
                      <a:r>
                        <a:rPr lang="uk-UA" baseline="0" dirty="0" smtClean="0">
                          <a:solidFill>
                            <a:schemeClr val="accent4">
                              <a:lumMod val="50000"/>
                            </a:schemeClr>
                          </a:solidFill>
                        </a:rPr>
                        <a:t> Н.О.</a:t>
                      </a:r>
                      <a:endParaRPr lang="uk-UA" dirty="0">
                        <a:solidFill>
                          <a:schemeClr val="accent4">
                            <a:lumMod val="50000"/>
                          </a:schemeClr>
                        </a:solidFill>
                      </a:endParaRPr>
                    </a:p>
                  </a:txBody>
                  <a:tcPr/>
                </a:tc>
              </a:tr>
              <a:tr h="1027123">
                <a:tc>
                  <a:txBody>
                    <a:bodyPr/>
                    <a:lstStyle/>
                    <a:p>
                      <a:r>
                        <a:rPr lang="uk-UA" dirty="0" smtClean="0">
                          <a:solidFill>
                            <a:schemeClr val="accent4">
                              <a:lumMod val="50000"/>
                            </a:schemeClr>
                          </a:solidFill>
                        </a:rPr>
                        <a:t>Нагородження активістів благодійної акції</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Січень 2015</a:t>
                      </a:r>
                      <a:endParaRPr lang="uk-UA" dirty="0">
                        <a:solidFill>
                          <a:schemeClr val="accent4">
                            <a:lumMod val="50000"/>
                          </a:schemeClr>
                        </a:solidFill>
                      </a:endParaRPr>
                    </a:p>
                  </a:txBody>
                  <a:tcPr/>
                </a:tc>
                <a:tc>
                  <a:txBody>
                    <a:bodyPr/>
                    <a:lstStyle/>
                    <a:p>
                      <a:pPr algn="ctr"/>
                      <a:r>
                        <a:rPr lang="uk-UA" dirty="0" smtClean="0">
                          <a:solidFill>
                            <a:schemeClr val="accent4">
                              <a:lumMod val="50000"/>
                            </a:schemeClr>
                          </a:solidFill>
                        </a:rPr>
                        <a:t>Педагог-організатор</a:t>
                      </a:r>
                    </a:p>
                    <a:p>
                      <a:pPr algn="ctr"/>
                      <a:r>
                        <a:rPr lang="uk-UA" dirty="0" smtClean="0">
                          <a:solidFill>
                            <a:schemeClr val="accent4">
                              <a:lumMod val="50000"/>
                            </a:schemeClr>
                          </a:solidFill>
                        </a:rPr>
                        <a:t>Васенкова Т.В.</a:t>
                      </a:r>
                      <a:endParaRPr lang="uk-UA" dirty="0">
                        <a:solidFill>
                          <a:schemeClr val="accent4">
                            <a:lumMod val="50000"/>
                          </a:schemeClr>
                        </a:solidFill>
                      </a:endParaRPr>
                    </a:p>
                  </a:txBody>
                  <a:tcPr/>
                </a:tc>
              </a:tr>
              <a:tr h="635340">
                <a:tc>
                  <a:txBody>
                    <a:bodyPr/>
                    <a:lstStyle/>
                    <a:p>
                      <a:endParaRPr lang="uk-UA" dirty="0"/>
                    </a:p>
                  </a:txBody>
                  <a:tcPr/>
                </a:tc>
                <a:tc>
                  <a:txBody>
                    <a:bodyPr/>
                    <a:lstStyle/>
                    <a:p>
                      <a:endParaRPr lang="uk-UA"/>
                    </a:p>
                  </a:txBody>
                  <a:tcPr/>
                </a:tc>
                <a:tc>
                  <a:txBody>
                    <a:bodyPr/>
                    <a:lstStyle/>
                    <a:p>
                      <a:endParaRPr lang="uk-UA" dirty="0"/>
                    </a:p>
                  </a:txBody>
                  <a:tcPr/>
                </a:tc>
              </a:tr>
            </a:tbl>
          </a:graphicData>
        </a:graphic>
      </p:graphicFrame>
    </p:spTree>
    <p:extLst>
      <p:ext uri="{BB962C8B-B14F-4D97-AF65-F5344CB8AC3E}">
        <p14:creationId xmlns:p14="http://schemas.microsoft.com/office/powerpoint/2010/main" val="22297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341471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РЕСУРСИ: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00" y="1268760"/>
            <a:ext cx="3696644" cy="245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6" y="4005064"/>
            <a:ext cx="36940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268760"/>
            <a:ext cx="3744416" cy="245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008" y="4149080"/>
            <a:ext cx="3888432" cy="2308324"/>
          </a:xfrm>
          <a:prstGeom prst="rect">
            <a:avLst/>
          </a:prstGeom>
          <a:noFill/>
        </p:spPr>
        <p:txBody>
          <a:bodyPr wrap="square" rtlCol="0">
            <a:spAutoFit/>
          </a:bodyPr>
          <a:lstStyle/>
          <a:p>
            <a:pPr marL="285750" indent="-285750">
              <a:buFontTx/>
              <a:buChar char="-"/>
            </a:pPr>
            <a:r>
              <a:rPr lang="uk-UA" dirty="0" smtClean="0">
                <a:solidFill>
                  <a:schemeClr val="accent4">
                    <a:lumMod val="50000"/>
                  </a:schemeClr>
                </a:solidFill>
              </a:rPr>
              <a:t>Шкільний психолог;</a:t>
            </a:r>
          </a:p>
          <a:p>
            <a:pPr marL="285750" indent="-285750">
              <a:buFontTx/>
              <a:buChar char="-"/>
            </a:pPr>
            <a:r>
              <a:rPr lang="uk-UA" dirty="0" smtClean="0">
                <a:solidFill>
                  <a:schemeClr val="accent4">
                    <a:lumMod val="50000"/>
                  </a:schemeClr>
                </a:solidFill>
              </a:rPr>
              <a:t>Класні керівники;</a:t>
            </a:r>
          </a:p>
          <a:p>
            <a:pPr marL="285750" indent="-285750">
              <a:buFontTx/>
              <a:buChar char="-"/>
            </a:pPr>
            <a:r>
              <a:rPr lang="uk-UA" dirty="0" smtClean="0">
                <a:solidFill>
                  <a:schemeClr val="accent4">
                    <a:lumMod val="50000"/>
                  </a:schemeClr>
                </a:solidFill>
              </a:rPr>
              <a:t>Педагог-організатор;</a:t>
            </a:r>
          </a:p>
          <a:p>
            <a:pPr marL="285750" indent="-285750">
              <a:buFontTx/>
              <a:buChar char="-"/>
            </a:pPr>
            <a:r>
              <a:rPr lang="uk-UA" dirty="0" smtClean="0">
                <a:solidFill>
                  <a:schemeClr val="accent4">
                    <a:lumMod val="50000"/>
                  </a:schemeClr>
                </a:solidFill>
              </a:rPr>
              <a:t>Керівник притулку для тварин;</a:t>
            </a:r>
          </a:p>
          <a:p>
            <a:pPr marL="285750" indent="-285750">
              <a:buFontTx/>
              <a:buChar char="-"/>
            </a:pPr>
            <a:r>
              <a:rPr lang="uk-UA" dirty="0" smtClean="0">
                <a:solidFill>
                  <a:schemeClr val="accent4">
                    <a:lumMod val="50000"/>
                  </a:schemeClr>
                </a:solidFill>
              </a:rPr>
              <a:t>Скринька допомоги;</a:t>
            </a:r>
          </a:p>
          <a:p>
            <a:pPr marL="285750" indent="-285750">
              <a:buFontTx/>
              <a:buChar char="-"/>
            </a:pPr>
            <a:r>
              <a:rPr lang="uk-UA" dirty="0" smtClean="0">
                <a:solidFill>
                  <a:schemeClr val="accent4">
                    <a:lumMod val="50000"/>
                  </a:schemeClr>
                </a:solidFill>
              </a:rPr>
              <a:t>Плакати  (дошка оголошень);</a:t>
            </a:r>
          </a:p>
          <a:p>
            <a:pPr marL="285750" indent="-285750">
              <a:buFontTx/>
              <a:buChar char="-"/>
            </a:pPr>
            <a:r>
              <a:rPr lang="uk-UA" dirty="0" smtClean="0">
                <a:solidFill>
                  <a:schemeClr val="accent4">
                    <a:lumMod val="50000"/>
                  </a:schemeClr>
                </a:solidFill>
              </a:rPr>
              <a:t>Пакети;</a:t>
            </a:r>
          </a:p>
          <a:p>
            <a:pPr marL="285750" indent="-285750">
              <a:buFontTx/>
              <a:buChar char="-"/>
            </a:pPr>
            <a:r>
              <a:rPr lang="uk-UA" dirty="0" smtClean="0">
                <a:solidFill>
                  <a:schemeClr val="accent4">
                    <a:lumMod val="50000"/>
                  </a:schemeClr>
                </a:solidFill>
              </a:rPr>
              <a:t>Мікроавтобус;</a:t>
            </a:r>
            <a:endParaRPr lang="uk-UA" dirty="0">
              <a:solidFill>
                <a:schemeClr val="accent4">
                  <a:lumMod val="50000"/>
                </a:schemeClr>
              </a:solidFill>
            </a:endParaRPr>
          </a:p>
        </p:txBody>
      </p:sp>
    </p:spTree>
    <p:extLst>
      <p:ext uri="{BB962C8B-B14F-4D97-AF65-F5344CB8AC3E}">
        <p14:creationId xmlns:p14="http://schemas.microsoft.com/office/powerpoint/2010/main" val="171884675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TotalTime>
  <Words>339</Words>
  <Application>Microsoft Office PowerPoint</Application>
  <PresentationFormat>Экран (4:3)</PresentationFormat>
  <Paragraphs>41</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Танюшка</dc:creator>
  <cp:lastModifiedBy>Танюшка</cp:lastModifiedBy>
  <cp:revision>5</cp:revision>
  <dcterms:created xsi:type="dcterms:W3CDTF">2015-02-23T09:52:36Z</dcterms:created>
  <dcterms:modified xsi:type="dcterms:W3CDTF">2015-02-23T10:44:54Z</dcterms:modified>
</cp:coreProperties>
</file>